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0" r:id="rId3"/>
    <p:sldId id="299" r:id="rId4"/>
    <p:sldId id="259" r:id="rId5"/>
    <p:sldId id="287" r:id="rId6"/>
    <p:sldId id="284" r:id="rId7"/>
    <p:sldId id="285" r:id="rId8"/>
    <p:sldId id="286" r:id="rId9"/>
    <p:sldId id="288" r:id="rId10"/>
    <p:sldId id="290" r:id="rId11"/>
    <p:sldId id="289" r:id="rId12"/>
    <p:sldId id="291" r:id="rId13"/>
    <p:sldId id="293" r:id="rId14"/>
    <p:sldId id="29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D504A1-FBAE-42FA-8BB5-010BAF614597}"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57F5F-2BCB-4757-A061-1312C4C3A10E}" type="slidenum">
              <a:rPr lang="en-US" smtClean="0"/>
              <a:t>‹#›</a:t>
            </a:fld>
            <a:endParaRPr lang="en-US"/>
          </a:p>
        </p:txBody>
      </p:sp>
    </p:spTree>
    <p:extLst>
      <p:ext uri="{BB962C8B-B14F-4D97-AF65-F5344CB8AC3E}">
        <p14:creationId xmlns:p14="http://schemas.microsoft.com/office/powerpoint/2010/main" val="3795960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D504A1-FBAE-42FA-8BB5-010BAF614597}"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57F5F-2BCB-4757-A061-1312C4C3A10E}" type="slidenum">
              <a:rPr lang="en-US" smtClean="0"/>
              <a:t>‹#›</a:t>
            </a:fld>
            <a:endParaRPr lang="en-US"/>
          </a:p>
        </p:txBody>
      </p:sp>
    </p:spTree>
    <p:extLst>
      <p:ext uri="{BB962C8B-B14F-4D97-AF65-F5344CB8AC3E}">
        <p14:creationId xmlns:p14="http://schemas.microsoft.com/office/powerpoint/2010/main" val="4056508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D504A1-FBAE-42FA-8BB5-010BAF614597}"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57F5F-2BCB-4757-A061-1312C4C3A10E}" type="slidenum">
              <a:rPr lang="en-US" smtClean="0"/>
              <a:t>‹#›</a:t>
            </a:fld>
            <a:endParaRPr lang="en-US"/>
          </a:p>
        </p:txBody>
      </p:sp>
    </p:spTree>
    <p:extLst>
      <p:ext uri="{BB962C8B-B14F-4D97-AF65-F5344CB8AC3E}">
        <p14:creationId xmlns:p14="http://schemas.microsoft.com/office/powerpoint/2010/main" val="120484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D504A1-FBAE-42FA-8BB5-010BAF614597}"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57F5F-2BCB-4757-A061-1312C4C3A10E}" type="slidenum">
              <a:rPr lang="en-US" smtClean="0"/>
              <a:t>‹#›</a:t>
            </a:fld>
            <a:endParaRPr lang="en-US"/>
          </a:p>
        </p:txBody>
      </p:sp>
    </p:spTree>
    <p:extLst>
      <p:ext uri="{BB962C8B-B14F-4D97-AF65-F5344CB8AC3E}">
        <p14:creationId xmlns:p14="http://schemas.microsoft.com/office/powerpoint/2010/main" val="66069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D504A1-FBAE-42FA-8BB5-010BAF614597}" type="datetimeFigureOut">
              <a:rPr lang="en-US" smtClean="0"/>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57F5F-2BCB-4757-A061-1312C4C3A10E}" type="slidenum">
              <a:rPr lang="en-US" smtClean="0"/>
              <a:t>‹#›</a:t>
            </a:fld>
            <a:endParaRPr lang="en-US"/>
          </a:p>
        </p:txBody>
      </p:sp>
    </p:spTree>
    <p:extLst>
      <p:ext uri="{BB962C8B-B14F-4D97-AF65-F5344CB8AC3E}">
        <p14:creationId xmlns:p14="http://schemas.microsoft.com/office/powerpoint/2010/main" val="3805779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D504A1-FBAE-42FA-8BB5-010BAF614597}"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57F5F-2BCB-4757-A061-1312C4C3A10E}" type="slidenum">
              <a:rPr lang="en-US" smtClean="0"/>
              <a:t>‹#›</a:t>
            </a:fld>
            <a:endParaRPr lang="en-US"/>
          </a:p>
        </p:txBody>
      </p:sp>
    </p:spTree>
    <p:extLst>
      <p:ext uri="{BB962C8B-B14F-4D97-AF65-F5344CB8AC3E}">
        <p14:creationId xmlns:p14="http://schemas.microsoft.com/office/powerpoint/2010/main" val="44175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D504A1-FBAE-42FA-8BB5-010BAF614597}" type="datetimeFigureOut">
              <a:rPr lang="en-US" smtClean="0"/>
              <a:t>2/27/2015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57F5F-2BCB-4757-A061-1312C4C3A10E}" type="slidenum">
              <a:rPr lang="en-US" smtClean="0"/>
              <a:t>‹#›</a:t>
            </a:fld>
            <a:endParaRPr lang="en-US"/>
          </a:p>
        </p:txBody>
      </p:sp>
    </p:spTree>
    <p:extLst>
      <p:ext uri="{BB962C8B-B14F-4D97-AF65-F5344CB8AC3E}">
        <p14:creationId xmlns:p14="http://schemas.microsoft.com/office/powerpoint/2010/main" val="845829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D504A1-FBAE-42FA-8BB5-010BAF614597}" type="datetimeFigureOut">
              <a:rPr lang="en-US" smtClean="0"/>
              <a:t>2/27/2015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057F5F-2BCB-4757-A061-1312C4C3A10E}" type="slidenum">
              <a:rPr lang="en-US" smtClean="0"/>
              <a:t>‹#›</a:t>
            </a:fld>
            <a:endParaRPr lang="en-US"/>
          </a:p>
        </p:txBody>
      </p:sp>
    </p:spTree>
    <p:extLst>
      <p:ext uri="{BB962C8B-B14F-4D97-AF65-F5344CB8AC3E}">
        <p14:creationId xmlns:p14="http://schemas.microsoft.com/office/powerpoint/2010/main" val="4267338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504A1-FBAE-42FA-8BB5-010BAF614597}" type="datetimeFigureOut">
              <a:rPr lang="en-US" smtClean="0"/>
              <a:t>2/27/2015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57F5F-2BCB-4757-A061-1312C4C3A10E}" type="slidenum">
              <a:rPr lang="en-US" smtClean="0"/>
              <a:t>‹#›</a:t>
            </a:fld>
            <a:endParaRPr lang="en-US"/>
          </a:p>
        </p:txBody>
      </p:sp>
    </p:spTree>
    <p:extLst>
      <p:ext uri="{BB962C8B-B14F-4D97-AF65-F5344CB8AC3E}">
        <p14:creationId xmlns:p14="http://schemas.microsoft.com/office/powerpoint/2010/main" val="3746854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D504A1-FBAE-42FA-8BB5-010BAF614597}"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57F5F-2BCB-4757-A061-1312C4C3A10E}" type="slidenum">
              <a:rPr lang="en-US" smtClean="0"/>
              <a:t>‹#›</a:t>
            </a:fld>
            <a:endParaRPr lang="en-US"/>
          </a:p>
        </p:txBody>
      </p:sp>
    </p:spTree>
    <p:extLst>
      <p:ext uri="{BB962C8B-B14F-4D97-AF65-F5344CB8AC3E}">
        <p14:creationId xmlns:p14="http://schemas.microsoft.com/office/powerpoint/2010/main" val="397946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D504A1-FBAE-42FA-8BB5-010BAF614597}" type="datetimeFigureOut">
              <a:rPr lang="en-US" smtClean="0"/>
              <a:t>2/27/2015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57F5F-2BCB-4757-A061-1312C4C3A10E}" type="slidenum">
              <a:rPr lang="en-US" smtClean="0"/>
              <a:t>‹#›</a:t>
            </a:fld>
            <a:endParaRPr lang="en-US"/>
          </a:p>
        </p:txBody>
      </p:sp>
    </p:spTree>
    <p:extLst>
      <p:ext uri="{BB962C8B-B14F-4D97-AF65-F5344CB8AC3E}">
        <p14:creationId xmlns:p14="http://schemas.microsoft.com/office/powerpoint/2010/main" val="3867079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504A1-FBAE-42FA-8BB5-010BAF614597}" type="datetimeFigureOut">
              <a:rPr lang="en-US" smtClean="0"/>
              <a:t>2/27/2015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57F5F-2BCB-4757-A061-1312C4C3A10E}" type="slidenum">
              <a:rPr lang="en-US" smtClean="0"/>
              <a:t>‹#›</a:t>
            </a:fld>
            <a:endParaRPr lang="en-US"/>
          </a:p>
        </p:txBody>
      </p:sp>
    </p:spTree>
    <p:extLst>
      <p:ext uri="{BB962C8B-B14F-4D97-AF65-F5344CB8AC3E}">
        <p14:creationId xmlns:p14="http://schemas.microsoft.com/office/powerpoint/2010/main" val="3305298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0" y="4953000"/>
            <a:ext cx="9144000" cy="1793167"/>
          </a:xfrm>
        </p:spPr>
        <p:txBody>
          <a:bodyPr>
            <a:normAutofit fontScale="90000"/>
          </a:bodyPr>
          <a:lstStyle/>
          <a:p>
            <a:pPr marL="182880" indent="0">
              <a:buNone/>
            </a:pPr>
            <a:r>
              <a:rPr lang="en-US" dirty="0" smtClean="0">
                <a:solidFill>
                  <a:schemeClr val="bg1"/>
                </a:solidFill>
                <a:effectLst>
                  <a:reflection blurRad="6350" endPos="0" dir="5400000" sy="-100000" algn="bl" rotWithShape="0"/>
                </a:effectLst>
              </a:rPr>
              <a:t>   What do THEY believe</a:t>
            </a:r>
            <a:br>
              <a:rPr lang="en-US" dirty="0" smtClean="0">
                <a:solidFill>
                  <a:schemeClr val="bg1"/>
                </a:solidFill>
                <a:effectLst>
                  <a:reflection blurRad="6350" endPos="0" dir="5400000" sy="-100000" algn="bl" rotWithShape="0"/>
                </a:effectLst>
              </a:rPr>
            </a:br>
            <a:r>
              <a:rPr lang="en-US" dirty="0" smtClean="0">
                <a:solidFill>
                  <a:schemeClr val="bg1"/>
                </a:solidFill>
                <a:effectLst>
                  <a:reflection blurRad="6350" endPos="0" dir="5400000" sy="-100000" algn="bl" rotWithShape="0"/>
                </a:effectLst>
              </a:rPr>
              <a:t>                        </a:t>
            </a:r>
            <a:r>
              <a:rPr lang="en-US" sz="3600" i="1" dirty="0" smtClean="0">
                <a:solidFill>
                  <a:schemeClr val="bg1"/>
                </a:solidFill>
                <a:effectLst>
                  <a:reflection blurRad="6350" endPos="0" dir="5400000" sy="-100000" algn="bl" rotWithShape="0"/>
                </a:effectLst>
                <a:latin typeface="+mn-lt"/>
                <a:ea typeface="+mn-ea"/>
                <a:cs typeface="+mn-cs"/>
              </a:rPr>
              <a:t>and how do they compare</a:t>
            </a:r>
            <a:r>
              <a:rPr lang="en-US" sz="3600" i="1" dirty="0">
                <a:solidFill>
                  <a:schemeClr val="bg1"/>
                </a:solidFill>
                <a:latin typeface="+mn-lt"/>
                <a:ea typeface="+mn-ea"/>
                <a:cs typeface="+mn-cs"/>
              </a:rPr>
              <a:t/>
            </a:r>
            <a:br>
              <a:rPr lang="en-US" sz="3600" i="1" dirty="0">
                <a:solidFill>
                  <a:schemeClr val="bg1"/>
                </a:solidFill>
                <a:latin typeface="+mn-lt"/>
                <a:ea typeface="+mn-ea"/>
                <a:cs typeface="+mn-cs"/>
              </a:rPr>
            </a:br>
            <a:endParaRPr lang="en-US" sz="3600" i="1" dirty="0">
              <a:solidFill>
                <a:schemeClr val="bg1"/>
              </a:solidFill>
              <a:latin typeface="+mn-lt"/>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2903" y="228600"/>
            <a:ext cx="1378194" cy="1371600"/>
          </a:xfrm>
          <a:prstGeom prst="rect">
            <a:avLst/>
          </a:prstGeom>
          <a:ln w="34925">
            <a:solidFill>
              <a:srgbClr val="00B0F0"/>
            </a:solidFill>
          </a:ln>
        </p:spPr>
      </p:pic>
    </p:spTree>
    <p:extLst>
      <p:ext uri="{BB962C8B-B14F-4D97-AF65-F5344CB8AC3E}">
        <p14:creationId xmlns:p14="http://schemas.microsoft.com/office/powerpoint/2010/main" val="4066577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96696" y="5105400"/>
            <a:ext cx="4150608" cy="1477328"/>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610" y="152400"/>
            <a:ext cx="1170709" cy="1165107"/>
          </a:xfrm>
          <a:prstGeom prst="rect">
            <a:avLst/>
          </a:prstGeom>
          <a:ln w="34925">
            <a:solidFill>
              <a:srgbClr val="00B0F0"/>
            </a:solidFill>
          </a:ln>
        </p:spPr>
      </p:pic>
      <p:sp>
        <p:nvSpPr>
          <p:cNvPr id="5" name="TextBox 4"/>
          <p:cNvSpPr txBox="1"/>
          <p:nvPr/>
        </p:nvSpPr>
        <p:spPr>
          <a:xfrm>
            <a:off x="381000" y="2743200"/>
            <a:ext cx="8382000" cy="369332"/>
          </a:xfrm>
          <a:prstGeom prst="rect">
            <a:avLst/>
          </a:prstGeom>
          <a:noFill/>
        </p:spPr>
        <p:txBody>
          <a:bodyPr wrap="square" rtlCol="0">
            <a:spAutoFit/>
          </a:bodyPr>
          <a:lstStyle/>
          <a:p>
            <a:endParaRPr lang="en-US" dirty="0" smtClean="0"/>
          </a:p>
        </p:txBody>
      </p:sp>
      <p:sp>
        <p:nvSpPr>
          <p:cNvPr id="3" name="Rectangle 2"/>
          <p:cNvSpPr/>
          <p:nvPr/>
        </p:nvSpPr>
        <p:spPr>
          <a:xfrm>
            <a:off x="8965" y="1404372"/>
            <a:ext cx="9144000" cy="3416320"/>
          </a:xfrm>
          <a:prstGeom prst="rect">
            <a:avLst/>
          </a:prstGeom>
        </p:spPr>
        <p:txBody>
          <a:bodyPr wrap="square">
            <a:spAutoFit/>
          </a:bodyPr>
          <a:lstStyle/>
          <a:p>
            <a:pPr algn="ctr" fontAlgn="base"/>
            <a:r>
              <a:rPr lang="en-US" sz="5400" b="1" dirty="0" smtClean="0">
                <a:solidFill>
                  <a:schemeClr val="bg1"/>
                </a:solidFill>
              </a:rPr>
              <a:t>Your Elders want to present information on one more choice not included above,</a:t>
            </a:r>
          </a:p>
          <a:p>
            <a:pPr algn="ctr" fontAlgn="base"/>
            <a:r>
              <a:rPr lang="en-US" sz="5400" b="1" dirty="0" smtClean="0">
                <a:solidFill>
                  <a:schemeClr val="bg1"/>
                </a:solidFill>
              </a:rPr>
              <a:t> a choice within the PC (USA)</a:t>
            </a:r>
          </a:p>
        </p:txBody>
      </p:sp>
      <p:pic>
        <p:nvPicPr>
          <p:cNvPr id="1026" name="Picture 2"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661" y="5200891"/>
            <a:ext cx="4150608" cy="128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942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651" y="240309"/>
            <a:ext cx="997149" cy="992378"/>
          </a:xfrm>
          <a:prstGeom prst="rect">
            <a:avLst/>
          </a:prstGeom>
          <a:ln w="34925">
            <a:solidFill>
              <a:srgbClr val="00B0F0"/>
            </a:solidFill>
          </a:ln>
        </p:spPr>
      </p:pic>
      <p:sp>
        <p:nvSpPr>
          <p:cNvPr id="5" name="TextBox 4"/>
          <p:cNvSpPr txBox="1"/>
          <p:nvPr/>
        </p:nvSpPr>
        <p:spPr>
          <a:xfrm>
            <a:off x="381000" y="2743200"/>
            <a:ext cx="8382000" cy="369332"/>
          </a:xfrm>
          <a:prstGeom prst="rect">
            <a:avLst/>
          </a:prstGeom>
          <a:noFill/>
        </p:spPr>
        <p:txBody>
          <a:bodyPr wrap="square" rtlCol="0">
            <a:spAutoFit/>
          </a:bodyPr>
          <a:lstStyle/>
          <a:p>
            <a:endParaRPr lang="en-US" dirty="0" smtClean="0"/>
          </a:p>
        </p:txBody>
      </p:sp>
      <p:sp>
        <p:nvSpPr>
          <p:cNvPr id="9" name="TextBox 8"/>
          <p:cNvSpPr txBox="1"/>
          <p:nvPr/>
        </p:nvSpPr>
        <p:spPr>
          <a:xfrm>
            <a:off x="2494347" y="124691"/>
            <a:ext cx="4155305" cy="1107996"/>
          </a:xfrm>
          <a:prstGeom prst="rect">
            <a:avLst/>
          </a:prstGeom>
          <a:noFill/>
        </p:spPr>
        <p:txBody>
          <a:bodyPr wrap="none" rtlCol="0">
            <a:spAutoFit/>
          </a:bodyPr>
          <a:lstStyle/>
          <a:p>
            <a:r>
              <a:rPr lang="en-US" sz="6600" i="1" u="dbl" dirty="0">
                <a:solidFill>
                  <a:schemeClr val="bg1"/>
                </a:solidFill>
                <a:latin typeface="Abyssinica SIL" panose="02000603020000020004" pitchFamily="2" charset="0"/>
              </a:rPr>
              <a:t>What </a:t>
            </a:r>
            <a:r>
              <a:rPr lang="en-US" sz="6600" i="1" u="dbl" dirty="0" smtClean="0">
                <a:solidFill>
                  <a:schemeClr val="bg1"/>
                </a:solidFill>
                <a:latin typeface="Abyssinica SIL" panose="02000603020000020004" pitchFamily="2" charset="0"/>
              </a:rPr>
              <a:t>They </a:t>
            </a:r>
            <a:r>
              <a:rPr lang="en-US" sz="6600" i="1" u="dbl" dirty="0">
                <a:solidFill>
                  <a:schemeClr val="bg1"/>
                </a:solidFill>
                <a:latin typeface="Abyssinica SIL" panose="02000603020000020004" pitchFamily="2" charset="0"/>
              </a:rPr>
              <a:t>B</a:t>
            </a:r>
            <a:r>
              <a:rPr lang="en-US" sz="6600" i="1" u="dbl" dirty="0" smtClean="0">
                <a:solidFill>
                  <a:schemeClr val="bg1"/>
                </a:solidFill>
                <a:latin typeface="Abyssinica SIL" panose="02000603020000020004" pitchFamily="2" charset="0"/>
              </a:rPr>
              <a:t>elieve </a:t>
            </a:r>
            <a:endParaRPr lang="en-US" sz="6600" i="1" u="dbl" dirty="0">
              <a:solidFill>
                <a:schemeClr val="bg1"/>
              </a:solidFill>
              <a:latin typeface="Abyssinica SIL" panose="02000603020000020004" pitchFamily="2" charset="0"/>
            </a:endParaRPr>
          </a:p>
        </p:txBody>
      </p:sp>
      <p:sp>
        <p:nvSpPr>
          <p:cNvPr id="3" name="Rectangle 2"/>
          <p:cNvSpPr/>
          <p:nvPr/>
        </p:nvSpPr>
        <p:spPr>
          <a:xfrm>
            <a:off x="-1" y="1249615"/>
            <a:ext cx="9144000" cy="5509200"/>
          </a:xfrm>
          <a:prstGeom prst="rect">
            <a:avLst/>
          </a:prstGeom>
        </p:spPr>
        <p:txBody>
          <a:bodyPr wrap="square">
            <a:spAutoFit/>
          </a:bodyPr>
          <a:lstStyle/>
          <a:p>
            <a:pPr algn="ctr" fontAlgn="base"/>
            <a:r>
              <a:rPr lang="en-US" sz="3200" dirty="0" smtClean="0">
                <a:solidFill>
                  <a:schemeClr val="bg1"/>
                </a:solidFill>
              </a:rPr>
              <a:t>We </a:t>
            </a:r>
            <a:r>
              <a:rPr lang="en-US" sz="3200" dirty="0">
                <a:solidFill>
                  <a:schemeClr val="bg1"/>
                </a:solidFill>
              </a:rPr>
              <a:t>are committed to ministry within the PC(USA) because God calls us here. When asked why he would associate with tax collectors and sinners, Jesus answered, “It is not the healthy who need a doctor but the sick… I have not come to call the righteous but sinners.” (Matthew 9:12, Luke 5:31) </a:t>
            </a:r>
            <a:r>
              <a:rPr lang="en-US" sz="3200" dirty="0" smtClean="0">
                <a:solidFill>
                  <a:schemeClr val="bg1"/>
                </a:solidFill>
              </a:rPr>
              <a:t>We </a:t>
            </a:r>
            <a:r>
              <a:rPr lang="en-US" sz="3200" dirty="0">
                <a:solidFill>
                  <a:schemeClr val="bg1"/>
                </a:solidFill>
              </a:rPr>
              <a:t>are commissioned by the same Lord to remain within the PC(USA)—not as those who agree with the current trajectory of our denomination, but as missionaries called to teach and model the Good News of Jesus Christ within a structure that is in deepening </a:t>
            </a:r>
            <a:r>
              <a:rPr lang="en-US" sz="3200" dirty="0" smtClean="0">
                <a:solidFill>
                  <a:schemeClr val="bg1"/>
                </a:solidFill>
              </a:rPr>
              <a:t>trouble. </a:t>
            </a:r>
            <a:endParaRPr lang="en-US" sz="3200" dirty="0">
              <a:solidFill>
                <a:schemeClr val="bg1"/>
              </a:solidFill>
            </a:endParaRPr>
          </a:p>
        </p:txBody>
      </p:sp>
    </p:spTree>
    <p:extLst>
      <p:ext uri="{BB962C8B-B14F-4D97-AF65-F5344CB8AC3E}">
        <p14:creationId xmlns:p14="http://schemas.microsoft.com/office/powerpoint/2010/main" val="3448666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651" y="326967"/>
            <a:ext cx="1170709" cy="1165107"/>
          </a:xfrm>
          <a:prstGeom prst="rect">
            <a:avLst/>
          </a:prstGeom>
          <a:ln w="34925">
            <a:solidFill>
              <a:srgbClr val="00B0F0"/>
            </a:solidFill>
          </a:ln>
        </p:spPr>
      </p:pic>
      <p:sp>
        <p:nvSpPr>
          <p:cNvPr id="5" name="TextBox 4"/>
          <p:cNvSpPr txBox="1"/>
          <p:nvPr/>
        </p:nvSpPr>
        <p:spPr>
          <a:xfrm>
            <a:off x="381000" y="2743200"/>
            <a:ext cx="8382000" cy="369332"/>
          </a:xfrm>
          <a:prstGeom prst="rect">
            <a:avLst/>
          </a:prstGeom>
          <a:noFill/>
        </p:spPr>
        <p:txBody>
          <a:bodyPr wrap="square" rtlCol="0">
            <a:spAutoFit/>
          </a:bodyPr>
          <a:lstStyle/>
          <a:p>
            <a:endParaRPr lang="en-US" dirty="0" smtClean="0"/>
          </a:p>
        </p:txBody>
      </p:sp>
      <p:sp>
        <p:nvSpPr>
          <p:cNvPr id="9" name="TextBox 8"/>
          <p:cNvSpPr txBox="1"/>
          <p:nvPr/>
        </p:nvSpPr>
        <p:spPr>
          <a:xfrm>
            <a:off x="2286000" y="124691"/>
            <a:ext cx="5968301" cy="1569660"/>
          </a:xfrm>
          <a:prstGeom prst="rect">
            <a:avLst/>
          </a:prstGeom>
          <a:noFill/>
        </p:spPr>
        <p:txBody>
          <a:bodyPr wrap="none" rtlCol="0">
            <a:spAutoFit/>
          </a:bodyPr>
          <a:lstStyle/>
          <a:p>
            <a:r>
              <a:rPr lang="en-US" sz="9600" i="1" u="dbl" dirty="0">
                <a:solidFill>
                  <a:schemeClr val="bg1"/>
                </a:solidFill>
                <a:latin typeface="Abyssinica SIL" panose="02000603020000020004" pitchFamily="2" charset="0"/>
              </a:rPr>
              <a:t>What </a:t>
            </a:r>
            <a:r>
              <a:rPr lang="en-US" sz="9600" i="1" u="dbl" dirty="0" smtClean="0">
                <a:solidFill>
                  <a:schemeClr val="bg1"/>
                </a:solidFill>
                <a:latin typeface="Abyssinica SIL" panose="02000603020000020004" pitchFamily="2" charset="0"/>
              </a:rPr>
              <a:t>They </a:t>
            </a:r>
            <a:r>
              <a:rPr lang="en-US" sz="9600" i="1" u="dbl" dirty="0">
                <a:solidFill>
                  <a:schemeClr val="bg1"/>
                </a:solidFill>
                <a:latin typeface="Abyssinica SIL" panose="02000603020000020004" pitchFamily="2" charset="0"/>
              </a:rPr>
              <a:t>B</a:t>
            </a:r>
            <a:r>
              <a:rPr lang="en-US" sz="9600" i="1" u="dbl" dirty="0" smtClean="0">
                <a:solidFill>
                  <a:schemeClr val="bg1"/>
                </a:solidFill>
                <a:latin typeface="Abyssinica SIL" panose="02000603020000020004" pitchFamily="2" charset="0"/>
              </a:rPr>
              <a:t>elieve </a:t>
            </a:r>
            <a:endParaRPr lang="en-US" sz="9600" i="1" u="dbl" dirty="0">
              <a:solidFill>
                <a:schemeClr val="bg1"/>
              </a:solidFill>
              <a:latin typeface="Abyssinica SIL" panose="02000603020000020004" pitchFamily="2" charset="0"/>
            </a:endParaRPr>
          </a:p>
        </p:txBody>
      </p:sp>
      <p:sp>
        <p:nvSpPr>
          <p:cNvPr id="3" name="Rectangle 2"/>
          <p:cNvSpPr/>
          <p:nvPr/>
        </p:nvSpPr>
        <p:spPr>
          <a:xfrm>
            <a:off x="0" y="1510025"/>
            <a:ext cx="9144000" cy="5139869"/>
          </a:xfrm>
          <a:prstGeom prst="rect">
            <a:avLst/>
          </a:prstGeom>
        </p:spPr>
        <p:txBody>
          <a:bodyPr wrap="square">
            <a:spAutoFit/>
          </a:bodyPr>
          <a:lstStyle/>
          <a:p>
            <a:pPr algn="ctr" fontAlgn="base"/>
            <a:r>
              <a:rPr lang="en-US" sz="2800" b="1" dirty="0" smtClean="0">
                <a:solidFill>
                  <a:schemeClr val="bg1"/>
                </a:solidFill>
              </a:rPr>
              <a:t>Why </a:t>
            </a:r>
            <a:r>
              <a:rPr lang="en-US" sz="2800" b="1" dirty="0">
                <a:solidFill>
                  <a:schemeClr val="bg1"/>
                </a:solidFill>
              </a:rPr>
              <a:t>Remain within the PC(USA</a:t>
            </a:r>
            <a:r>
              <a:rPr lang="en-US" sz="2800" b="1" dirty="0" smtClean="0">
                <a:solidFill>
                  <a:schemeClr val="bg1"/>
                </a:solidFill>
              </a:rPr>
              <a:t>)?</a:t>
            </a:r>
          </a:p>
          <a:p>
            <a:pPr algn="ctr" fontAlgn="base"/>
            <a:r>
              <a:rPr lang="en-US" sz="2000" dirty="0">
                <a:solidFill>
                  <a:schemeClr val="bg1"/>
                </a:solidFill>
              </a:rPr>
              <a:t/>
            </a:r>
            <a:br>
              <a:rPr lang="en-US" sz="2000" dirty="0">
                <a:solidFill>
                  <a:schemeClr val="bg1"/>
                </a:solidFill>
              </a:rPr>
            </a:br>
            <a:r>
              <a:rPr lang="en-US" sz="2800" dirty="0" smtClean="0">
                <a:solidFill>
                  <a:schemeClr val="bg1"/>
                </a:solidFill>
              </a:rPr>
              <a:t>God’s </a:t>
            </a:r>
            <a:r>
              <a:rPr lang="en-US" sz="2800" dirty="0">
                <a:solidFill>
                  <a:schemeClr val="bg1"/>
                </a:solidFill>
              </a:rPr>
              <a:t>call to remain in the PC(USA) can take many forms. For some, it involves their history, place, or position within the denomination. Others feel missionary zeal for reaching the people they know best with the gospel during a season of theological confusion, cultural captivity, and gospel amnesia. For still others, The Fellowship provides a covenanted community in which they can discern their future direction and affiliation. No matter why people remain in the PC(USA) or wherever else they eventually sense God calling them, there is one inevitable reality—deep change.</a:t>
            </a:r>
          </a:p>
        </p:txBody>
      </p:sp>
    </p:spTree>
    <p:extLst>
      <p:ext uri="{BB962C8B-B14F-4D97-AF65-F5344CB8AC3E}">
        <p14:creationId xmlns:p14="http://schemas.microsoft.com/office/powerpoint/2010/main" val="22061532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651" y="326967"/>
            <a:ext cx="1170709" cy="1165107"/>
          </a:xfrm>
          <a:prstGeom prst="rect">
            <a:avLst/>
          </a:prstGeom>
          <a:ln w="34925">
            <a:solidFill>
              <a:srgbClr val="00B0F0"/>
            </a:solidFill>
          </a:ln>
        </p:spPr>
      </p:pic>
      <p:sp>
        <p:nvSpPr>
          <p:cNvPr id="5" name="TextBox 4"/>
          <p:cNvSpPr txBox="1"/>
          <p:nvPr/>
        </p:nvSpPr>
        <p:spPr>
          <a:xfrm>
            <a:off x="381000" y="2743200"/>
            <a:ext cx="8382000" cy="369332"/>
          </a:xfrm>
          <a:prstGeom prst="rect">
            <a:avLst/>
          </a:prstGeom>
          <a:noFill/>
        </p:spPr>
        <p:txBody>
          <a:bodyPr wrap="square" rtlCol="0">
            <a:spAutoFit/>
          </a:bodyPr>
          <a:lstStyle/>
          <a:p>
            <a:endParaRPr lang="en-US" dirty="0" smtClean="0"/>
          </a:p>
        </p:txBody>
      </p:sp>
      <p:sp>
        <p:nvSpPr>
          <p:cNvPr id="9" name="TextBox 8"/>
          <p:cNvSpPr txBox="1"/>
          <p:nvPr/>
        </p:nvSpPr>
        <p:spPr>
          <a:xfrm>
            <a:off x="2286000" y="124691"/>
            <a:ext cx="5968301" cy="1569660"/>
          </a:xfrm>
          <a:prstGeom prst="rect">
            <a:avLst/>
          </a:prstGeom>
          <a:noFill/>
        </p:spPr>
        <p:txBody>
          <a:bodyPr wrap="none" rtlCol="0">
            <a:spAutoFit/>
          </a:bodyPr>
          <a:lstStyle/>
          <a:p>
            <a:r>
              <a:rPr lang="en-US" sz="9600" i="1" u="dbl" dirty="0">
                <a:solidFill>
                  <a:schemeClr val="bg1"/>
                </a:solidFill>
                <a:latin typeface="Abyssinica SIL" panose="02000603020000020004" pitchFamily="2" charset="0"/>
              </a:rPr>
              <a:t>What </a:t>
            </a:r>
            <a:r>
              <a:rPr lang="en-US" sz="9600" i="1" u="dbl" dirty="0" smtClean="0">
                <a:solidFill>
                  <a:schemeClr val="bg1"/>
                </a:solidFill>
                <a:latin typeface="Abyssinica SIL" panose="02000603020000020004" pitchFamily="2" charset="0"/>
              </a:rPr>
              <a:t>They </a:t>
            </a:r>
            <a:r>
              <a:rPr lang="en-US" sz="9600" i="1" u="dbl" dirty="0">
                <a:solidFill>
                  <a:schemeClr val="bg1"/>
                </a:solidFill>
                <a:latin typeface="Abyssinica SIL" panose="02000603020000020004" pitchFamily="2" charset="0"/>
              </a:rPr>
              <a:t>B</a:t>
            </a:r>
            <a:r>
              <a:rPr lang="en-US" sz="9600" i="1" u="dbl" dirty="0" smtClean="0">
                <a:solidFill>
                  <a:schemeClr val="bg1"/>
                </a:solidFill>
                <a:latin typeface="Abyssinica SIL" panose="02000603020000020004" pitchFamily="2" charset="0"/>
              </a:rPr>
              <a:t>elieve </a:t>
            </a:r>
            <a:endParaRPr lang="en-US" sz="9600" i="1" u="dbl" dirty="0">
              <a:solidFill>
                <a:schemeClr val="bg1"/>
              </a:solidFill>
              <a:latin typeface="Abyssinica SIL" panose="02000603020000020004" pitchFamily="2" charset="0"/>
            </a:endParaRPr>
          </a:p>
        </p:txBody>
      </p:sp>
      <p:sp>
        <p:nvSpPr>
          <p:cNvPr id="3" name="Rectangle 2"/>
          <p:cNvSpPr/>
          <p:nvPr/>
        </p:nvSpPr>
        <p:spPr>
          <a:xfrm>
            <a:off x="-31376" y="1505521"/>
            <a:ext cx="9144000" cy="4893647"/>
          </a:xfrm>
          <a:prstGeom prst="rect">
            <a:avLst/>
          </a:prstGeom>
        </p:spPr>
        <p:txBody>
          <a:bodyPr wrap="square">
            <a:spAutoFit/>
          </a:bodyPr>
          <a:lstStyle/>
          <a:p>
            <a:pPr fontAlgn="base"/>
            <a:r>
              <a:rPr lang="en-US" sz="2400" b="1" dirty="0" smtClean="0">
                <a:solidFill>
                  <a:schemeClr val="bg1"/>
                </a:solidFill>
              </a:rPr>
              <a:t>Core </a:t>
            </a:r>
            <a:r>
              <a:rPr lang="en-US" sz="2400" b="1" dirty="0">
                <a:solidFill>
                  <a:schemeClr val="bg1"/>
                </a:solidFill>
              </a:rPr>
              <a:t>Values</a:t>
            </a:r>
            <a:endParaRPr lang="en-US" sz="2400" dirty="0">
              <a:solidFill>
                <a:schemeClr val="bg1"/>
              </a:solidFill>
            </a:endParaRPr>
          </a:p>
          <a:p>
            <a:pPr fontAlgn="base"/>
            <a:r>
              <a:rPr lang="en-US" sz="2400" b="1" dirty="0">
                <a:solidFill>
                  <a:schemeClr val="bg1"/>
                </a:solidFill>
              </a:rPr>
              <a:t>Jesus-shaped Identity </a:t>
            </a:r>
            <a:r>
              <a:rPr lang="en-US" sz="2400" dirty="0">
                <a:solidFill>
                  <a:schemeClr val="bg1"/>
                </a:solidFill>
              </a:rPr>
              <a:t>We believe Jesus Christ must be at the center of our lives and making disciples of Jesus at the core of our ministry</a:t>
            </a:r>
            <a:r>
              <a:rPr lang="en-US" sz="2400" dirty="0" smtClean="0">
                <a:solidFill>
                  <a:schemeClr val="bg1"/>
                </a:solidFill>
              </a:rPr>
              <a:t>.</a:t>
            </a:r>
          </a:p>
          <a:p>
            <a:pPr fontAlgn="base"/>
            <a:endParaRPr lang="en-US" sz="2400" dirty="0">
              <a:solidFill>
                <a:schemeClr val="bg1"/>
              </a:solidFill>
            </a:endParaRPr>
          </a:p>
          <a:p>
            <a:pPr fontAlgn="base"/>
            <a:r>
              <a:rPr lang="en-US" sz="2400" b="1" dirty="0">
                <a:solidFill>
                  <a:schemeClr val="bg1"/>
                </a:solidFill>
              </a:rPr>
              <a:t>Biblical Integrity </a:t>
            </a:r>
            <a:r>
              <a:rPr lang="en-US" sz="2400" dirty="0">
                <a:solidFill>
                  <a:schemeClr val="bg1"/>
                </a:solidFill>
              </a:rPr>
              <a:t>We believe the Bible is the unique and authoritative Word of God, which teaches all that is necessary for faith and life. The prominence of God’s Word over our lives shapes our priorities, and the unrivaled authority of the Bible directs our actions to be in concert with Christ’s very best for our lives</a:t>
            </a:r>
            <a:r>
              <a:rPr lang="en-US" sz="2400" dirty="0" smtClean="0">
                <a:solidFill>
                  <a:schemeClr val="bg1"/>
                </a:solidFill>
              </a:rPr>
              <a:t>.</a:t>
            </a:r>
          </a:p>
          <a:p>
            <a:pPr fontAlgn="base"/>
            <a:endParaRPr lang="en-US" sz="2400" dirty="0">
              <a:solidFill>
                <a:schemeClr val="bg1"/>
              </a:solidFill>
            </a:endParaRPr>
          </a:p>
          <a:p>
            <a:pPr fontAlgn="base"/>
            <a:r>
              <a:rPr lang="en-US" sz="2400" b="1" dirty="0">
                <a:solidFill>
                  <a:schemeClr val="bg1"/>
                </a:solidFill>
              </a:rPr>
              <a:t>Thoughtful Theology</a:t>
            </a:r>
            <a:r>
              <a:rPr lang="en-US" sz="2400" dirty="0">
                <a:solidFill>
                  <a:schemeClr val="bg1"/>
                </a:solidFill>
              </a:rPr>
              <a:t> We believe in theological education, constant learning, and the life of the mind, and celebrate this as one of the treasures of our Reformed heritage</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566989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650" y="124691"/>
            <a:ext cx="1170709" cy="1165107"/>
          </a:xfrm>
          <a:prstGeom prst="rect">
            <a:avLst/>
          </a:prstGeom>
          <a:ln w="34925">
            <a:solidFill>
              <a:srgbClr val="00B0F0"/>
            </a:solidFill>
          </a:ln>
        </p:spPr>
      </p:pic>
      <p:sp>
        <p:nvSpPr>
          <p:cNvPr id="5" name="TextBox 4"/>
          <p:cNvSpPr txBox="1"/>
          <p:nvPr/>
        </p:nvSpPr>
        <p:spPr>
          <a:xfrm>
            <a:off x="381000" y="2743200"/>
            <a:ext cx="8382000" cy="369332"/>
          </a:xfrm>
          <a:prstGeom prst="rect">
            <a:avLst/>
          </a:prstGeom>
          <a:noFill/>
        </p:spPr>
        <p:txBody>
          <a:bodyPr wrap="square" rtlCol="0">
            <a:spAutoFit/>
          </a:bodyPr>
          <a:lstStyle/>
          <a:p>
            <a:endParaRPr lang="en-US" dirty="0" smtClean="0"/>
          </a:p>
        </p:txBody>
      </p:sp>
      <p:sp>
        <p:nvSpPr>
          <p:cNvPr id="9" name="TextBox 8"/>
          <p:cNvSpPr txBox="1"/>
          <p:nvPr/>
        </p:nvSpPr>
        <p:spPr>
          <a:xfrm>
            <a:off x="2286000" y="8150"/>
            <a:ext cx="5968301" cy="1569660"/>
          </a:xfrm>
          <a:prstGeom prst="rect">
            <a:avLst/>
          </a:prstGeom>
          <a:noFill/>
        </p:spPr>
        <p:txBody>
          <a:bodyPr wrap="none" rtlCol="0">
            <a:spAutoFit/>
          </a:bodyPr>
          <a:lstStyle/>
          <a:p>
            <a:r>
              <a:rPr lang="en-US" sz="9600" i="1" u="dbl" dirty="0">
                <a:solidFill>
                  <a:schemeClr val="bg1"/>
                </a:solidFill>
                <a:latin typeface="Abyssinica SIL" panose="02000603020000020004" pitchFamily="2" charset="0"/>
              </a:rPr>
              <a:t>What </a:t>
            </a:r>
            <a:r>
              <a:rPr lang="en-US" sz="9600" i="1" u="dbl" dirty="0" smtClean="0">
                <a:solidFill>
                  <a:schemeClr val="bg1"/>
                </a:solidFill>
                <a:latin typeface="Abyssinica SIL" panose="02000603020000020004" pitchFamily="2" charset="0"/>
              </a:rPr>
              <a:t>They </a:t>
            </a:r>
            <a:r>
              <a:rPr lang="en-US" sz="9600" i="1" u="dbl" dirty="0">
                <a:solidFill>
                  <a:schemeClr val="bg1"/>
                </a:solidFill>
                <a:latin typeface="Abyssinica SIL" panose="02000603020000020004" pitchFamily="2" charset="0"/>
              </a:rPr>
              <a:t>B</a:t>
            </a:r>
            <a:r>
              <a:rPr lang="en-US" sz="9600" i="1" u="dbl" dirty="0" smtClean="0">
                <a:solidFill>
                  <a:schemeClr val="bg1"/>
                </a:solidFill>
                <a:latin typeface="Abyssinica SIL" panose="02000603020000020004" pitchFamily="2" charset="0"/>
              </a:rPr>
              <a:t>elieve </a:t>
            </a:r>
            <a:endParaRPr lang="en-US" sz="9600" i="1" u="dbl" dirty="0">
              <a:solidFill>
                <a:schemeClr val="bg1"/>
              </a:solidFill>
              <a:latin typeface="Abyssinica SIL" panose="02000603020000020004" pitchFamily="2" charset="0"/>
            </a:endParaRPr>
          </a:p>
        </p:txBody>
      </p:sp>
      <p:sp>
        <p:nvSpPr>
          <p:cNvPr id="3" name="Rectangle 2"/>
          <p:cNvSpPr/>
          <p:nvPr/>
        </p:nvSpPr>
        <p:spPr>
          <a:xfrm>
            <a:off x="0" y="1676400"/>
            <a:ext cx="9144000" cy="5078313"/>
          </a:xfrm>
          <a:prstGeom prst="rect">
            <a:avLst/>
          </a:prstGeom>
        </p:spPr>
        <p:txBody>
          <a:bodyPr wrap="square">
            <a:spAutoFit/>
          </a:bodyPr>
          <a:lstStyle/>
          <a:p>
            <a:pPr algn="ctr" fontAlgn="base"/>
            <a:r>
              <a:rPr lang="en-US" sz="3600" dirty="0">
                <a:solidFill>
                  <a:schemeClr val="bg1"/>
                </a:solidFill>
              </a:rPr>
              <a:t>We fully understand and accept there will be times when remaining faithful to our theological and confessional heritage, and to the voice of the Church around the world, will cause us to stand in direct opposition to current policies of the PC(USA). As a covenanted order, we will stand together, and will attempt at all times to speak God’s Truth as we know it </a:t>
            </a:r>
            <a:endParaRPr lang="en-US" sz="3600" dirty="0" smtClean="0">
              <a:solidFill>
                <a:schemeClr val="bg1"/>
              </a:solidFill>
            </a:endParaRPr>
          </a:p>
          <a:p>
            <a:pPr algn="ctr" fontAlgn="base"/>
            <a:r>
              <a:rPr lang="en-US" sz="3600" dirty="0" smtClean="0">
                <a:solidFill>
                  <a:schemeClr val="bg1"/>
                </a:solidFill>
              </a:rPr>
              <a:t>with </a:t>
            </a:r>
            <a:r>
              <a:rPr lang="en-US" sz="3600" dirty="0">
                <a:solidFill>
                  <a:schemeClr val="bg1"/>
                </a:solidFill>
              </a:rPr>
              <a:t>humility and grace</a:t>
            </a:r>
            <a:r>
              <a:rPr lang="en-US" sz="3600" dirty="0" smtClean="0">
                <a:solidFill>
                  <a:schemeClr val="bg1"/>
                </a:solidFill>
              </a:rPr>
              <a:t>.</a:t>
            </a:r>
            <a:endParaRPr lang="en-US" sz="3600" dirty="0">
              <a:solidFill>
                <a:schemeClr val="bg1"/>
              </a:solidFill>
            </a:endParaRPr>
          </a:p>
        </p:txBody>
      </p:sp>
    </p:spTree>
    <p:extLst>
      <p:ext uri="{BB962C8B-B14F-4D97-AF65-F5344CB8AC3E}">
        <p14:creationId xmlns:p14="http://schemas.microsoft.com/office/powerpoint/2010/main" val="387960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42219"/>
            <a:ext cx="1219200" cy="1213366"/>
          </a:xfrm>
          <a:prstGeom prst="rect">
            <a:avLst/>
          </a:prstGeom>
          <a:ln w="34925">
            <a:solidFill>
              <a:srgbClr val="00B0F0"/>
            </a:solidFill>
          </a:ln>
        </p:spPr>
      </p:pic>
      <p:sp>
        <p:nvSpPr>
          <p:cNvPr id="4" name="TextBox 3"/>
          <p:cNvSpPr txBox="1"/>
          <p:nvPr/>
        </p:nvSpPr>
        <p:spPr>
          <a:xfrm>
            <a:off x="1676400" y="142219"/>
            <a:ext cx="7048724" cy="1569660"/>
          </a:xfrm>
          <a:prstGeom prst="rect">
            <a:avLst/>
          </a:prstGeom>
          <a:noFill/>
        </p:spPr>
        <p:txBody>
          <a:bodyPr wrap="none" rtlCol="0">
            <a:spAutoFit/>
          </a:bodyPr>
          <a:lstStyle>
            <a:defPPr>
              <a:defRPr lang="en-US"/>
            </a:defPPr>
            <a:lvl1pPr>
              <a:defRPr sz="9600" i="1" u="dbl">
                <a:solidFill>
                  <a:schemeClr val="bg1"/>
                </a:solidFill>
                <a:latin typeface="Abyssinica SIL" panose="02000603020000020004" pitchFamily="2" charset="0"/>
              </a:defRPr>
            </a:lvl1pPr>
          </a:lstStyle>
          <a:p>
            <a:r>
              <a:rPr lang="en-US" dirty="0" smtClean="0"/>
              <a:t>Last week we discussed</a:t>
            </a:r>
            <a:endParaRPr lang="en-US" dirty="0"/>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saturation sat="135000"/>
                    </a14:imgEffect>
                    <a14:imgEffect>
                      <a14:brightnessContrast bright="16000" contrast="46000"/>
                    </a14:imgEffect>
                  </a14:imgLayer>
                </a14:imgProps>
              </a:ext>
              <a:ext uri="{28A0092B-C50C-407E-A947-70E740481C1C}">
                <a14:useLocalDpi xmlns:a14="http://schemas.microsoft.com/office/drawing/2010/main" val="0"/>
              </a:ext>
            </a:extLst>
          </a:blip>
          <a:srcRect l="3238" t="16583" r="421" b="31006"/>
          <a:stretch/>
        </p:blipFill>
        <p:spPr>
          <a:xfrm>
            <a:off x="304800" y="1499755"/>
            <a:ext cx="8420324" cy="5198918"/>
          </a:xfrm>
          <a:prstGeom prst="rect">
            <a:avLst/>
          </a:prstGeom>
          <a:ln w="34925">
            <a:solidFill>
              <a:srgbClr val="00B0F0"/>
            </a:solidFill>
          </a:ln>
        </p:spPr>
      </p:pic>
    </p:spTree>
    <p:extLst>
      <p:ext uri="{BB962C8B-B14F-4D97-AF65-F5344CB8AC3E}">
        <p14:creationId xmlns:p14="http://schemas.microsoft.com/office/powerpoint/2010/main" val="2738589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upload.wikimedia.org/wikipedia/commons/3/32/Presbyterian_Family_Connec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804" y="274638"/>
            <a:ext cx="8614392" cy="635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053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289048"/>
            <a:ext cx="1246909" cy="1240943"/>
          </a:xfrm>
          <a:prstGeom prst="rect">
            <a:avLst/>
          </a:prstGeom>
          <a:ln w="34925">
            <a:solidFill>
              <a:srgbClr val="00B0F0"/>
            </a:solidFill>
          </a:ln>
        </p:spPr>
      </p:pic>
      <p:sp>
        <p:nvSpPr>
          <p:cNvPr id="4" name="TextBox 3"/>
          <p:cNvSpPr txBox="1"/>
          <p:nvPr/>
        </p:nvSpPr>
        <p:spPr>
          <a:xfrm>
            <a:off x="2286000" y="124691"/>
            <a:ext cx="5968301" cy="1569660"/>
          </a:xfrm>
          <a:prstGeom prst="rect">
            <a:avLst/>
          </a:prstGeom>
          <a:noFill/>
        </p:spPr>
        <p:txBody>
          <a:bodyPr wrap="none" rtlCol="0">
            <a:spAutoFit/>
          </a:bodyPr>
          <a:lstStyle/>
          <a:p>
            <a:r>
              <a:rPr lang="en-US" sz="9600" i="1" u="dbl" dirty="0">
                <a:solidFill>
                  <a:schemeClr val="bg1"/>
                </a:solidFill>
                <a:latin typeface="Abyssinica SIL" panose="02000603020000020004" pitchFamily="2" charset="0"/>
              </a:rPr>
              <a:t>What </a:t>
            </a:r>
            <a:r>
              <a:rPr lang="en-US" sz="9600" i="1" u="dbl" dirty="0" smtClean="0">
                <a:solidFill>
                  <a:schemeClr val="bg1"/>
                </a:solidFill>
                <a:latin typeface="Abyssinica SIL" panose="02000603020000020004" pitchFamily="2" charset="0"/>
              </a:rPr>
              <a:t>They </a:t>
            </a:r>
            <a:r>
              <a:rPr lang="en-US" sz="9600" i="1" u="dbl" dirty="0">
                <a:solidFill>
                  <a:schemeClr val="bg1"/>
                </a:solidFill>
                <a:latin typeface="Abyssinica SIL" panose="02000603020000020004" pitchFamily="2" charset="0"/>
              </a:rPr>
              <a:t>B</a:t>
            </a:r>
            <a:r>
              <a:rPr lang="en-US" sz="9600" i="1" u="dbl" dirty="0" smtClean="0">
                <a:solidFill>
                  <a:schemeClr val="bg1"/>
                </a:solidFill>
                <a:latin typeface="Abyssinica SIL" panose="02000603020000020004" pitchFamily="2" charset="0"/>
              </a:rPr>
              <a:t>elieve </a:t>
            </a:r>
            <a:endParaRPr lang="en-US" sz="9600" i="1" u="dbl" dirty="0">
              <a:solidFill>
                <a:schemeClr val="bg1"/>
              </a:solidFill>
              <a:latin typeface="Abyssinica SIL" panose="02000603020000020004" pitchFamily="2" charset="0"/>
            </a:endParaRPr>
          </a:p>
        </p:txBody>
      </p:sp>
      <p:sp>
        <p:nvSpPr>
          <p:cNvPr id="5" name="TextBox 4"/>
          <p:cNvSpPr txBox="1"/>
          <p:nvPr/>
        </p:nvSpPr>
        <p:spPr>
          <a:xfrm>
            <a:off x="381000" y="2743200"/>
            <a:ext cx="8382000" cy="369332"/>
          </a:xfrm>
          <a:prstGeom prst="rect">
            <a:avLst/>
          </a:prstGeom>
          <a:noFill/>
        </p:spPr>
        <p:txBody>
          <a:bodyPr wrap="square" rtlCol="0">
            <a:spAutoFit/>
          </a:bodyPr>
          <a:lstStyle/>
          <a:p>
            <a:endParaRPr lang="en-US" dirty="0" smtClean="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089" t="18199" r="16985" b="42463"/>
          <a:stretch/>
        </p:blipFill>
        <p:spPr bwMode="auto">
          <a:xfrm>
            <a:off x="495300" y="2209800"/>
            <a:ext cx="8171026" cy="4191000"/>
          </a:xfrm>
          <a:prstGeom prst="rect">
            <a:avLst/>
          </a:prstGeom>
          <a:ln w="34925">
            <a:solidFill>
              <a:srgbClr val="00B0F0"/>
            </a:solidFill>
          </a:ln>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3125" t="19255" r="17206" b="78631"/>
          <a:stretch/>
        </p:blipFill>
        <p:spPr bwMode="auto">
          <a:xfrm>
            <a:off x="495300" y="1803900"/>
            <a:ext cx="8153400" cy="231088"/>
          </a:xfrm>
          <a:prstGeom prst="rect">
            <a:avLst/>
          </a:prstGeom>
          <a:ln w="34925">
            <a:solidFill>
              <a:srgbClr val="00B0F0"/>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86500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025" y="161682"/>
            <a:ext cx="1086776" cy="1081576"/>
          </a:xfrm>
          <a:prstGeom prst="rect">
            <a:avLst/>
          </a:prstGeom>
          <a:ln w="34925">
            <a:solidFill>
              <a:srgbClr val="00B0F0"/>
            </a:solidFill>
          </a:ln>
        </p:spPr>
      </p:pic>
      <p:sp>
        <p:nvSpPr>
          <p:cNvPr id="5" name="TextBox 4"/>
          <p:cNvSpPr txBox="1"/>
          <p:nvPr/>
        </p:nvSpPr>
        <p:spPr>
          <a:xfrm>
            <a:off x="381000" y="2743200"/>
            <a:ext cx="8382000" cy="369332"/>
          </a:xfrm>
          <a:prstGeom prst="rect">
            <a:avLst/>
          </a:prstGeom>
          <a:noFill/>
        </p:spPr>
        <p:txBody>
          <a:bodyPr wrap="square" rtlCol="0">
            <a:spAutoFit/>
          </a:bodyPr>
          <a:lstStyle/>
          <a:p>
            <a:endParaRPr lang="en-US" dirty="0" smtClean="0"/>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3125" t="19255" r="17206" b="78631"/>
          <a:stretch/>
        </p:blipFill>
        <p:spPr bwMode="auto">
          <a:xfrm>
            <a:off x="488577" y="1379524"/>
            <a:ext cx="8153400" cy="231088"/>
          </a:xfrm>
          <a:prstGeom prst="rect">
            <a:avLst/>
          </a:prstGeom>
          <a:ln w="34925">
            <a:solidFill>
              <a:srgbClr val="00B0F0"/>
            </a:solidFill>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2285999" y="171629"/>
            <a:ext cx="5006499" cy="1323439"/>
          </a:xfrm>
          <a:prstGeom prst="rect">
            <a:avLst/>
          </a:prstGeom>
          <a:noFill/>
        </p:spPr>
        <p:txBody>
          <a:bodyPr wrap="none" rtlCol="0">
            <a:spAutoFit/>
          </a:bodyPr>
          <a:lstStyle/>
          <a:p>
            <a:r>
              <a:rPr lang="en-US" sz="8000" i="1" u="dbl" dirty="0">
                <a:solidFill>
                  <a:schemeClr val="bg1"/>
                </a:solidFill>
                <a:latin typeface="Abyssinica SIL" panose="02000603020000020004" pitchFamily="2" charset="0"/>
              </a:rPr>
              <a:t>What </a:t>
            </a:r>
            <a:r>
              <a:rPr lang="en-US" sz="8000" i="1" u="dbl" dirty="0" smtClean="0">
                <a:solidFill>
                  <a:schemeClr val="bg1"/>
                </a:solidFill>
                <a:latin typeface="Abyssinica SIL" panose="02000603020000020004" pitchFamily="2" charset="0"/>
              </a:rPr>
              <a:t>They </a:t>
            </a:r>
            <a:r>
              <a:rPr lang="en-US" sz="8000" i="1" u="dbl" dirty="0">
                <a:solidFill>
                  <a:schemeClr val="bg1"/>
                </a:solidFill>
                <a:latin typeface="Abyssinica SIL" panose="02000603020000020004" pitchFamily="2" charset="0"/>
              </a:rPr>
              <a:t>B</a:t>
            </a:r>
            <a:r>
              <a:rPr lang="en-US" sz="8000" i="1" u="dbl" dirty="0" smtClean="0">
                <a:solidFill>
                  <a:schemeClr val="bg1"/>
                </a:solidFill>
                <a:latin typeface="Abyssinica SIL" panose="02000603020000020004" pitchFamily="2" charset="0"/>
              </a:rPr>
              <a:t>elieve </a:t>
            </a:r>
            <a:endParaRPr lang="en-US" sz="8000" i="1" u="dbl" dirty="0">
              <a:solidFill>
                <a:schemeClr val="bg1"/>
              </a:solidFill>
              <a:latin typeface="Abyssinica SIL" panose="02000603020000020004" pitchFamily="2" charset="0"/>
            </a:endParaRPr>
          </a:p>
        </p:txBody>
      </p:sp>
      <p:pic>
        <p:nvPicPr>
          <p:cNvPr id="512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3014" t="13327" r="16926" b="33639"/>
          <a:stretch/>
        </p:blipFill>
        <p:spPr bwMode="auto">
          <a:xfrm>
            <a:off x="488577" y="1735735"/>
            <a:ext cx="8166846" cy="4436465"/>
          </a:xfrm>
          <a:prstGeom prst="rect">
            <a:avLst/>
          </a:prstGeom>
          <a:ln w="34925">
            <a:solidFill>
              <a:srgbClr val="00B0F0"/>
            </a:solidFill>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3014" t="86398" r="17206" b="9657"/>
          <a:stretch/>
        </p:blipFill>
        <p:spPr bwMode="auto">
          <a:xfrm>
            <a:off x="485618" y="6248399"/>
            <a:ext cx="8153400" cy="356587"/>
          </a:xfrm>
          <a:prstGeom prst="rect">
            <a:avLst/>
          </a:prstGeom>
          <a:ln w="34925">
            <a:solidFill>
              <a:srgbClr val="00B0F0"/>
            </a:solidFill>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3657600" y="6426692"/>
            <a:ext cx="990600" cy="178295"/>
          </a:xfrm>
          <a:prstGeom prst="rect">
            <a:avLst/>
          </a:prstGeom>
          <a:solidFill>
            <a:schemeClr val="bg1"/>
          </a:solidFill>
        </p:spPr>
        <p:txBody>
          <a:bodyPr wrap="square" rtlCol="0">
            <a:spAutoFit/>
          </a:bodyPr>
          <a:lstStyle/>
          <a:p>
            <a:endParaRPr lang="en-US" sz="300" dirty="0"/>
          </a:p>
        </p:txBody>
      </p:sp>
    </p:spTree>
    <p:extLst>
      <p:ext uri="{BB962C8B-B14F-4D97-AF65-F5344CB8AC3E}">
        <p14:creationId xmlns:p14="http://schemas.microsoft.com/office/powerpoint/2010/main" val="3166285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3014" t="27758" r="16912" b="19003"/>
          <a:stretch/>
        </p:blipFill>
        <p:spPr bwMode="auto">
          <a:xfrm>
            <a:off x="381000" y="1911950"/>
            <a:ext cx="8153400" cy="4680826"/>
          </a:xfrm>
          <a:prstGeom prst="rect">
            <a:avLst/>
          </a:prstGeom>
          <a:ln w="34925">
            <a:solidFill>
              <a:srgbClr val="00B0F0"/>
            </a:solidFill>
          </a:ln>
          <a:extLst>
            <a:ext uri="{909E8E84-426E-40DD-AFC4-6F175D3DCCD1}">
              <a14:hiddenFill xmlns:a14="http://schemas.microsoft.com/office/drawing/2010/main">
                <a:solidFill>
                  <a:schemeClr val="accent1"/>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4692"/>
            <a:ext cx="1170709" cy="1165108"/>
          </a:xfrm>
          <a:prstGeom prst="rect">
            <a:avLst/>
          </a:prstGeom>
          <a:ln w="34925">
            <a:solidFill>
              <a:srgbClr val="00B0F0"/>
            </a:solidFill>
          </a:ln>
        </p:spPr>
      </p:pic>
      <p:sp>
        <p:nvSpPr>
          <p:cNvPr id="2" name="TextBox 1"/>
          <p:cNvSpPr txBox="1"/>
          <p:nvPr/>
        </p:nvSpPr>
        <p:spPr>
          <a:xfrm>
            <a:off x="7391400" y="6454277"/>
            <a:ext cx="914400" cy="138499"/>
          </a:xfrm>
          <a:prstGeom prst="rect">
            <a:avLst/>
          </a:prstGeom>
          <a:solidFill>
            <a:schemeClr val="bg1"/>
          </a:solidFill>
        </p:spPr>
        <p:txBody>
          <a:bodyPr wrap="square" rtlCol="0">
            <a:spAutoFit/>
          </a:bodyPr>
          <a:lstStyle/>
          <a:p>
            <a:endParaRPr lang="en-US" sz="300" dirty="0"/>
          </a:p>
        </p:txBody>
      </p:sp>
      <p:pic>
        <p:nvPicPr>
          <p:cNvPr id="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3125" t="19255" r="17206" b="78631"/>
          <a:stretch/>
        </p:blipFill>
        <p:spPr bwMode="auto">
          <a:xfrm>
            <a:off x="381000" y="1447800"/>
            <a:ext cx="8153400" cy="231088"/>
          </a:xfrm>
          <a:prstGeom prst="rect">
            <a:avLst/>
          </a:prstGeom>
          <a:ln w="34925">
            <a:solidFill>
              <a:srgbClr val="00B0F0"/>
            </a:solidFill>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2286000" y="124691"/>
            <a:ext cx="5715000" cy="1323439"/>
          </a:xfrm>
          <a:prstGeom prst="rect">
            <a:avLst/>
          </a:prstGeom>
          <a:noFill/>
        </p:spPr>
        <p:txBody>
          <a:bodyPr wrap="square" rtlCol="0">
            <a:spAutoFit/>
          </a:bodyPr>
          <a:lstStyle/>
          <a:p>
            <a:pPr algn="ctr"/>
            <a:r>
              <a:rPr lang="en-US" sz="8000" i="1" u="dbl" dirty="0">
                <a:solidFill>
                  <a:schemeClr val="bg1"/>
                </a:solidFill>
                <a:latin typeface="Abyssinica SIL" panose="02000603020000020004" pitchFamily="2" charset="0"/>
              </a:rPr>
              <a:t>What </a:t>
            </a:r>
            <a:r>
              <a:rPr lang="en-US" sz="8000" i="1" u="dbl" dirty="0" smtClean="0">
                <a:solidFill>
                  <a:schemeClr val="bg1"/>
                </a:solidFill>
                <a:latin typeface="Abyssinica SIL" panose="02000603020000020004" pitchFamily="2" charset="0"/>
              </a:rPr>
              <a:t>They </a:t>
            </a:r>
            <a:r>
              <a:rPr lang="en-US" sz="8000" i="1" u="dbl" dirty="0">
                <a:solidFill>
                  <a:schemeClr val="bg1"/>
                </a:solidFill>
                <a:latin typeface="Abyssinica SIL" panose="02000603020000020004" pitchFamily="2" charset="0"/>
              </a:rPr>
              <a:t>B</a:t>
            </a:r>
            <a:r>
              <a:rPr lang="en-US" sz="8000" i="1" u="dbl" dirty="0" smtClean="0">
                <a:solidFill>
                  <a:schemeClr val="bg1"/>
                </a:solidFill>
                <a:latin typeface="Abyssinica SIL" panose="02000603020000020004" pitchFamily="2" charset="0"/>
              </a:rPr>
              <a:t>elieve </a:t>
            </a:r>
            <a:endParaRPr lang="en-US" sz="8000" i="1" u="dbl" dirty="0">
              <a:solidFill>
                <a:schemeClr val="bg1"/>
              </a:solidFill>
              <a:latin typeface="Abyssinica SIL" panose="02000603020000020004" pitchFamily="2" charset="0"/>
            </a:endParaRPr>
          </a:p>
        </p:txBody>
      </p:sp>
    </p:spTree>
    <p:extLst>
      <p:ext uri="{BB962C8B-B14F-4D97-AF65-F5344CB8AC3E}">
        <p14:creationId xmlns:p14="http://schemas.microsoft.com/office/powerpoint/2010/main" val="3051602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025" y="326967"/>
            <a:ext cx="1170709" cy="1165107"/>
          </a:xfrm>
          <a:prstGeom prst="rect">
            <a:avLst/>
          </a:prstGeom>
          <a:ln w="34925">
            <a:solidFill>
              <a:srgbClr val="00B0F0"/>
            </a:solidFill>
          </a:ln>
        </p:spPr>
      </p:pic>
      <p:sp>
        <p:nvSpPr>
          <p:cNvPr id="5" name="TextBox 4"/>
          <p:cNvSpPr txBox="1"/>
          <p:nvPr/>
        </p:nvSpPr>
        <p:spPr>
          <a:xfrm>
            <a:off x="381000" y="2743200"/>
            <a:ext cx="8382000" cy="369332"/>
          </a:xfrm>
          <a:prstGeom prst="rect">
            <a:avLst/>
          </a:prstGeom>
          <a:noFill/>
        </p:spPr>
        <p:txBody>
          <a:bodyPr wrap="square" rtlCol="0">
            <a:spAutoFit/>
          </a:bodyPr>
          <a:lstStyle/>
          <a:p>
            <a:endParaRPr lang="en-US" dirty="0" smtClean="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014" t="10998" r="16985" b="41820"/>
          <a:stretch/>
        </p:blipFill>
        <p:spPr bwMode="auto">
          <a:xfrm>
            <a:off x="495300" y="2237478"/>
            <a:ext cx="8153400" cy="4420193"/>
          </a:xfrm>
          <a:prstGeom prst="rect">
            <a:avLst/>
          </a:prstGeom>
          <a:ln w="34925">
            <a:solidFill>
              <a:srgbClr val="00B0F0"/>
            </a:solidFill>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3125" t="19255" r="17206" b="78631"/>
          <a:stretch/>
        </p:blipFill>
        <p:spPr bwMode="auto">
          <a:xfrm>
            <a:off x="495300" y="1803900"/>
            <a:ext cx="8153400" cy="231088"/>
          </a:xfrm>
          <a:prstGeom prst="rect">
            <a:avLst/>
          </a:prstGeom>
          <a:ln w="34925">
            <a:solidFill>
              <a:srgbClr val="00B0F0"/>
            </a:solidFill>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2286000" y="124691"/>
            <a:ext cx="5968301" cy="1569660"/>
          </a:xfrm>
          <a:prstGeom prst="rect">
            <a:avLst/>
          </a:prstGeom>
          <a:noFill/>
        </p:spPr>
        <p:txBody>
          <a:bodyPr wrap="none" rtlCol="0">
            <a:spAutoFit/>
          </a:bodyPr>
          <a:lstStyle/>
          <a:p>
            <a:r>
              <a:rPr lang="en-US" sz="9600" i="1" u="dbl" dirty="0">
                <a:solidFill>
                  <a:schemeClr val="bg1"/>
                </a:solidFill>
                <a:latin typeface="Abyssinica SIL" panose="02000603020000020004" pitchFamily="2" charset="0"/>
              </a:rPr>
              <a:t>What </a:t>
            </a:r>
            <a:r>
              <a:rPr lang="en-US" sz="9600" i="1" u="dbl" dirty="0" smtClean="0">
                <a:solidFill>
                  <a:schemeClr val="bg1"/>
                </a:solidFill>
                <a:latin typeface="Abyssinica SIL" panose="02000603020000020004" pitchFamily="2" charset="0"/>
              </a:rPr>
              <a:t>They </a:t>
            </a:r>
            <a:r>
              <a:rPr lang="en-US" sz="9600" i="1" u="dbl" dirty="0">
                <a:solidFill>
                  <a:schemeClr val="bg1"/>
                </a:solidFill>
                <a:latin typeface="Abyssinica SIL" panose="02000603020000020004" pitchFamily="2" charset="0"/>
              </a:rPr>
              <a:t>B</a:t>
            </a:r>
            <a:r>
              <a:rPr lang="en-US" sz="9600" i="1" u="dbl" dirty="0" smtClean="0">
                <a:solidFill>
                  <a:schemeClr val="bg1"/>
                </a:solidFill>
                <a:latin typeface="Abyssinica SIL" panose="02000603020000020004" pitchFamily="2" charset="0"/>
              </a:rPr>
              <a:t>elieve </a:t>
            </a:r>
            <a:endParaRPr lang="en-US" sz="9600" i="1" u="dbl" dirty="0">
              <a:solidFill>
                <a:schemeClr val="bg1"/>
              </a:solidFill>
              <a:latin typeface="Abyssinica SIL" panose="02000603020000020004" pitchFamily="2" charset="0"/>
            </a:endParaRPr>
          </a:p>
        </p:txBody>
      </p:sp>
    </p:spTree>
    <p:extLst>
      <p:ext uri="{BB962C8B-B14F-4D97-AF65-F5344CB8AC3E}">
        <p14:creationId xmlns:p14="http://schemas.microsoft.com/office/powerpoint/2010/main" val="13963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326967"/>
            <a:ext cx="1170709" cy="1165107"/>
          </a:xfrm>
          <a:prstGeom prst="rect">
            <a:avLst/>
          </a:prstGeom>
          <a:ln w="34925">
            <a:solidFill>
              <a:srgbClr val="00B0F0"/>
            </a:solidFill>
          </a:ln>
        </p:spPr>
      </p:pic>
      <p:sp>
        <p:nvSpPr>
          <p:cNvPr id="5" name="TextBox 4"/>
          <p:cNvSpPr txBox="1"/>
          <p:nvPr/>
        </p:nvSpPr>
        <p:spPr>
          <a:xfrm>
            <a:off x="381000" y="2743200"/>
            <a:ext cx="8382000" cy="369332"/>
          </a:xfrm>
          <a:prstGeom prst="rect">
            <a:avLst/>
          </a:prstGeom>
          <a:noFill/>
        </p:spPr>
        <p:txBody>
          <a:bodyPr wrap="square" rtlCol="0">
            <a:spAutoFit/>
          </a:bodyPr>
          <a:lstStyle/>
          <a:p>
            <a:endParaRPr lang="en-US" dirty="0" smtClean="0"/>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3125" t="19255" r="17206" b="78631"/>
          <a:stretch/>
        </p:blipFill>
        <p:spPr bwMode="auto">
          <a:xfrm>
            <a:off x="495300" y="1803900"/>
            <a:ext cx="8153400" cy="231088"/>
          </a:xfrm>
          <a:prstGeom prst="rect">
            <a:avLst/>
          </a:prstGeom>
          <a:ln w="34925">
            <a:solidFill>
              <a:srgbClr val="00B0F0"/>
            </a:solidFill>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2286000" y="124691"/>
            <a:ext cx="5968301" cy="1569660"/>
          </a:xfrm>
          <a:prstGeom prst="rect">
            <a:avLst/>
          </a:prstGeom>
          <a:noFill/>
        </p:spPr>
        <p:txBody>
          <a:bodyPr wrap="none" rtlCol="0">
            <a:spAutoFit/>
          </a:bodyPr>
          <a:lstStyle/>
          <a:p>
            <a:r>
              <a:rPr lang="en-US" sz="9600" i="1" u="dbl" dirty="0">
                <a:solidFill>
                  <a:schemeClr val="bg1"/>
                </a:solidFill>
                <a:latin typeface="Abyssinica SIL" panose="02000603020000020004" pitchFamily="2" charset="0"/>
              </a:rPr>
              <a:t>What </a:t>
            </a:r>
            <a:r>
              <a:rPr lang="en-US" sz="9600" i="1" u="dbl" dirty="0" smtClean="0">
                <a:solidFill>
                  <a:schemeClr val="bg1"/>
                </a:solidFill>
                <a:latin typeface="Abyssinica SIL" panose="02000603020000020004" pitchFamily="2" charset="0"/>
              </a:rPr>
              <a:t>They </a:t>
            </a:r>
            <a:r>
              <a:rPr lang="en-US" sz="9600" i="1" u="dbl" dirty="0">
                <a:solidFill>
                  <a:schemeClr val="bg1"/>
                </a:solidFill>
                <a:latin typeface="Abyssinica SIL" panose="02000603020000020004" pitchFamily="2" charset="0"/>
              </a:rPr>
              <a:t>B</a:t>
            </a:r>
            <a:r>
              <a:rPr lang="en-US" sz="9600" i="1" u="dbl" dirty="0" smtClean="0">
                <a:solidFill>
                  <a:schemeClr val="bg1"/>
                </a:solidFill>
                <a:latin typeface="Abyssinica SIL" panose="02000603020000020004" pitchFamily="2" charset="0"/>
              </a:rPr>
              <a:t>elieve </a:t>
            </a:r>
            <a:endParaRPr lang="en-US" sz="9600" i="1" u="dbl" dirty="0">
              <a:solidFill>
                <a:schemeClr val="bg1"/>
              </a:solidFill>
              <a:latin typeface="Abyssinica SIL" panose="02000603020000020004" pitchFamily="2" charset="0"/>
            </a:endParaRPr>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2941" t="35662" r="17133" b="24844"/>
          <a:stretch/>
        </p:blipFill>
        <p:spPr bwMode="auto">
          <a:xfrm>
            <a:off x="495300" y="2209800"/>
            <a:ext cx="8153400" cy="4298831"/>
          </a:xfrm>
          <a:prstGeom prst="rect">
            <a:avLst/>
          </a:prstGeom>
          <a:ln w="34925">
            <a:solidFill>
              <a:srgbClr val="00B0F0"/>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86021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651" y="326967"/>
            <a:ext cx="1170709" cy="1165107"/>
          </a:xfrm>
          <a:prstGeom prst="rect">
            <a:avLst/>
          </a:prstGeom>
          <a:ln w="34925">
            <a:solidFill>
              <a:srgbClr val="00B0F0"/>
            </a:solidFill>
          </a:ln>
        </p:spPr>
      </p:pic>
      <p:sp>
        <p:nvSpPr>
          <p:cNvPr id="5" name="TextBox 4"/>
          <p:cNvSpPr txBox="1"/>
          <p:nvPr/>
        </p:nvSpPr>
        <p:spPr>
          <a:xfrm>
            <a:off x="381000" y="2743200"/>
            <a:ext cx="8382000" cy="369332"/>
          </a:xfrm>
          <a:prstGeom prst="rect">
            <a:avLst/>
          </a:prstGeom>
          <a:noFill/>
        </p:spPr>
        <p:txBody>
          <a:bodyPr wrap="square" rtlCol="0">
            <a:spAutoFit/>
          </a:bodyPr>
          <a:lstStyle/>
          <a:p>
            <a:endParaRPr lang="en-US" dirty="0" smtClean="0"/>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3125" t="19255" r="17206" b="78631"/>
          <a:stretch/>
        </p:blipFill>
        <p:spPr bwMode="auto">
          <a:xfrm>
            <a:off x="445472" y="2627656"/>
            <a:ext cx="8153400" cy="231088"/>
          </a:xfrm>
          <a:prstGeom prst="rect">
            <a:avLst/>
          </a:prstGeom>
          <a:ln w="34925">
            <a:solidFill>
              <a:srgbClr val="00B0F0"/>
            </a:solidFill>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2286000" y="124691"/>
            <a:ext cx="5968301" cy="1569660"/>
          </a:xfrm>
          <a:prstGeom prst="rect">
            <a:avLst/>
          </a:prstGeom>
          <a:noFill/>
        </p:spPr>
        <p:txBody>
          <a:bodyPr wrap="none" rtlCol="0">
            <a:spAutoFit/>
          </a:bodyPr>
          <a:lstStyle/>
          <a:p>
            <a:r>
              <a:rPr lang="en-US" sz="9600" i="1" u="dbl" dirty="0">
                <a:solidFill>
                  <a:schemeClr val="bg1"/>
                </a:solidFill>
                <a:latin typeface="Abyssinica SIL" panose="02000603020000020004" pitchFamily="2" charset="0"/>
              </a:rPr>
              <a:t>What </a:t>
            </a:r>
            <a:r>
              <a:rPr lang="en-US" sz="9600" i="1" u="dbl" dirty="0" smtClean="0">
                <a:solidFill>
                  <a:schemeClr val="bg1"/>
                </a:solidFill>
                <a:latin typeface="Abyssinica SIL" panose="02000603020000020004" pitchFamily="2" charset="0"/>
              </a:rPr>
              <a:t>They </a:t>
            </a:r>
            <a:r>
              <a:rPr lang="en-US" sz="9600" i="1" u="dbl" dirty="0">
                <a:solidFill>
                  <a:schemeClr val="bg1"/>
                </a:solidFill>
                <a:latin typeface="Abyssinica SIL" panose="02000603020000020004" pitchFamily="2" charset="0"/>
              </a:rPr>
              <a:t>B</a:t>
            </a:r>
            <a:r>
              <a:rPr lang="en-US" sz="9600" i="1" u="dbl" dirty="0" smtClean="0">
                <a:solidFill>
                  <a:schemeClr val="bg1"/>
                </a:solidFill>
                <a:latin typeface="Abyssinica SIL" panose="02000603020000020004" pitchFamily="2" charset="0"/>
              </a:rPr>
              <a:t>elieve </a:t>
            </a:r>
            <a:endParaRPr lang="en-US" sz="9600" i="1" u="dbl" dirty="0">
              <a:solidFill>
                <a:schemeClr val="bg1"/>
              </a:solidFill>
              <a:latin typeface="Abyssinica SIL" panose="02000603020000020004" pitchFamily="2" charset="0"/>
            </a:endParaRP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014" t="23989" r="16912" b="72484"/>
          <a:stretch/>
        </p:blipFill>
        <p:spPr bwMode="auto">
          <a:xfrm>
            <a:off x="445472" y="3352800"/>
            <a:ext cx="8180294" cy="869576"/>
          </a:xfrm>
          <a:prstGeom prst="rect">
            <a:avLst/>
          </a:prstGeom>
          <a:ln w="34925">
            <a:solidFill>
              <a:srgbClr val="00B0F0"/>
            </a:solidFill>
          </a:ln>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014" t="47707" r="16912" b="48437"/>
          <a:stretch/>
        </p:blipFill>
        <p:spPr bwMode="auto">
          <a:xfrm>
            <a:off x="450651" y="4267200"/>
            <a:ext cx="8180294" cy="914400"/>
          </a:xfrm>
          <a:prstGeom prst="rect">
            <a:avLst/>
          </a:prstGeom>
          <a:ln w="34925">
            <a:solidFill>
              <a:srgbClr val="00B0F0"/>
            </a:solidFill>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28795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570</TotalTime>
  <Words>257</Words>
  <Application>Microsoft Office PowerPoint</Application>
  <PresentationFormat>On-screen Show (4:3)</PresentationFormat>
  <Paragraphs>28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   What do THEY believe                         and how do they compare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Senior Lifestyle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Getting Up to Speed                        our conversation so far. . .  </dc:title>
  <dc:creator>RWaldo</dc:creator>
  <cp:lastModifiedBy>RWaldo</cp:lastModifiedBy>
  <cp:revision>29</cp:revision>
  <dcterms:created xsi:type="dcterms:W3CDTF">2015-02-06T21:53:18Z</dcterms:created>
  <dcterms:modified xsi:type="dcterms:W3CDTF">2015-02-27T21:13:37Z</dcterms:modified>
</cp:coreProperties>
</file>